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67" r:id="rId3"/>
    <p:sldId id="269" r:id="rId4"/>
    <p:sldId id="271" r:id="rId5"/>
    <p:sldId id="261" r:id="rId6"/>
    <p:sldId id="262" r:id="rId7"/>
    <p:sldId id="263" r:id="rId8"/>
    <p:sldId id="264" r:id="rId9"/>
    <p:sldId id="265" r:id="rId10"/>
    <p:sldId id="266" r:id="rId11"/>
    <p:sldId id="257" r:id="rId12"/>
    <p:sldId id="392" r:id="rId13"/>
    <p:sldId id="258" r:id="rId14"/>
    <p:sldId id="259" r:id="rId15"/>
    <p:sldId id="280" r:id="rId16"/>
    <p:sldId id="260" r:id="rId17"/>
    <p:sldId id="319" r:id="rId18"/>
    <p:sldId id="381" r:id="rId19"/>
    <p:sldId id="382" r:id="rId20"/>
    <p:sldId id="279" r:id="rId21"/>
    <p:sldId id="285" r:id="rId22"/>
    <p:sldId id="286" r:id="rId23"/>
    <p:sldId id="287" r:id="rId24"/>
    <p:sldId id="289" r:id="rId25"/>
    <p:sldId id="385" r:id="rId26"/>
    <p:sldId id="338" r:id="rId27"/>
    <p:sldId id="290" r:id="rId28"/>
    <p:sldId id="316" r:id="rId29"/>
    <p:sldId id="328" r:id="rId30"/>
    <p:sldId id="329" r:id="rId31"/>
    <p:sldId id="330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7" r:id="rId41"/>
    <p:sldId id="309" r:id="rId42"/>
    <p:sldId id="310" r:id="rId43"/>
    <p:sldId id="311" r:id="rId44"/>
    <p:sldId id="282" r:id="rId45"/>
    <p:sldId id="288" r:id="rId46"/>
    <p:sldId id="339" r:id="rId47"/>
    <p:sldId id="320" r:id="rId48"/>
    <p:sldId id="391" r:id="rId49"/>
    <p:sldId id="387" r:id="rId50"/>
    <p:sldId id="388" r:id="rId51"/>
    <p:sldId id="389" r:id="rId52"/>
    <p:sldId id="390" r:id="rId53"/>
    <p:sldId id="321" r:id="rId54"/>
    <p:sldId id="322" r:id="rId55"/>
    <p:sldId id="323" r:id="rId56"/>
    <p:sldId id="324" r:id="rId57"/>
    <p:sldId id="325" r:id="rId58"/>
    <p:sldId id="340" r:id="rId59"/>
    <p:sldId id="341" r:id="rId60"/>
    <p:sldId id="317" r:id="rId61"/>
    <p:sldId id="327" r:id="rId62"/>
    <p:sldId id="393" r:id="rId63"/>
    <p:sldId id="394" r:id="rId64"/>
    <p:sldId id="342" r:id="rId65"/>
    <p:sldId id="283" r:id="rId66"/>
    <p:sldId id="349" r:id="rId67"/>
    <p:sldId id="337" r:id="rId68"/>
    <p:sldId id="346" r:id="rId69"/>
    <p:sldId id="345" r:id="rId70"/>
    <p:sldId id="344" r:id="rId71"/>
    <p:sldId id="347" r:id="rId72"/>
    <p:sldId id="348" r:id="rId73"/>
    <p:sldId id="360" r:id="rId74"/>
    <p:sldId id="361" r:id="rId75"/>
    <p:sldId id="359" r:id="rId76"/>
    <p:sldId id="350" r:id="rId77"/>
    <p:sldId id="352" r:id="rId78"/>
    <p:sldId id="353" r:id="rId79"/>
    <p:sldId id="354" r:id="rId80"/>
    <p:sldId id="355" r:id="rId81"/>
    <p:sldId id="356" r:id="rId82"/>
    <p:sldId id="357" r:id="rId83"/>
    <p:sldId id="364" r:id="rId84"/>
    <p:sldId id="363" r:id="rId85"/>
    <p:sldId id="362" r:id="rId86"/>
    <p:sldId id="351" r:id="rId87"/>
    <p:sldId id="365" r:id="rId88"/>
    <p:sldId id="366" r:id="rId89"/>
    <p:sldId id="367" r:id="rId90"/>
    <p:sldId id="368" r:id="rId91"/>
    <p:sldId id="370" r:id="rId92"/>
    <p:sldId id="371" r:id="rId93"/>
    <p:sldId id="372" r:id="rId94"/>
    <p:sldId id="373" r:id="rId95"/>
    <p:sldId id="374" r:id="rId96"/>
    <p:sldId id="376" r:id="rId97"/>
    <p:sldId id="377" r:id="rId98"/>
    <p:sldId id="378" r:id="rId99"/>
    <p:sldId id="379" r:id="rId100"/>
    <p:sldId id="335" r:id="rId101"/>
    <p:sldId id="384" r:id="rId102"/>
    <p:sldId id="331" r:id="rId103"/>
    <p:sldId id="333" r:id="rId104"/>
    <p:sldId id="358" r:id="rId105"/>
  </p:sldIdLst>
  <p:sldSz cx="10080625" cy="7559675"/>
  <p:notesSz cx="7559675" cy="10691813"/>
  <p:embeddedFontLst>
    <p:embeddedFont>
      <p:font typeface="Calibri" panose="020F0502020204030204" pitchFamily="34" charset="0"/>
      <p:regular r:id="rId108"/>
      <p:bold r:id="rId109"/>
      <p:italic r:id="rId110"/>
      <p:boldItalic r:id="rId111"/>
    </p:embeddedFont>
    <p:embeddedFont>
      <p:font typeface="Tahoma" panose="020B0604030504040204" pitchFamily="34" charset="0"/>
      <p:regular r:id="rId112"/>
      <p:bold r:id="rId113"/>
    </p:embeddedFont>
    <p:embeddedFont>
      <p:font typeface="Stratum2 Medium" panose="02000000000000000000" pitchFamily="50" charset="0"/>
      <p:regular r:id="rId114"/>
    </p:embeddedFont>
    <p:embeddedFont>
      <p:font typeface="Stratum2 Bold" panose="02000000000000000000" pitchFamily="50" charset="0"/>
      <p:bold r:id="rId1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48" autoAdjust="0"/>
  </p:normalViewPr>
  <p:slideViewPr>
    <p:cSldViewPr snapToGrid="0">
      <p:cViewPr varScale="1">
        <p:scale>
          <a:sx n="77" d="100"/>
          <a:sy n="77" d="100"/>
        </p:scale>
        <p:origin x="13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6.fntdata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font" Target="fonts/font7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40783B-7C4C-4682-A4D1-1C231096EC24}" type="slidenum"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7553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-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EC332C83-C98E-4DB9-B583-B1A9265D35C7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246888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-" sz="2000" b="0" i="0" u="none" strike="noStrike" kern="1200" cap="none" spc="0" baseline="0">
        <a:solidFill>
          <a:srgbClr val="000000"/>
        </a:solidFill>
        <a:uFillTx/>
        <a:latin typeface="Arial" pitchFamily="18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F79E388-93CB-4AE7-9C0A-2BC679983EC8}" type="slidenum">
              <a:t>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Greetings/additional statements - Title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3422538-AD61-400B-94A7-23A11C09BF87}" type="slidenum">
              <a:t>10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(If you have all four – I don’t want to be around you during my vacation </a:t>
            </a:r>
            <a:r>
              <a:rPr lang="en-US" dirty="0">
                <a:latin typeface="Wingdings" pitchFamily="2"/>
              </a:rPr>
              <a:t></a:t>
            </a:r>
            <a:r>
              <a:rPr lang="en-US" dirty="0"/>
              <a:t>)</a:t>
            </a:r>
          </a:p>
          <a:p>
            <a:pPr lvl="0"/>
            <a:r>
              <a:rPr lang="en-US" dirty="0"/>
              <a:t>I’ll get back to this later.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Anyways, let me start over with the introduction…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C2602C-93C1-412B-A28F-481621FA2D58}" type="slidenum">
              <a:t>11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My name is Ivan Wilson, FED at Innate, a digital agency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(Innate location) In Washington, DC (national capital) in </a:t>
            </a:r>
            <a:r>
              <a:rPr lang="en-US" dirty="0" err="1"/>
              <a:t>Dupont</a:t>
            </a:r>
            <a:r>
              <a:rPr lang="en-US" dirty="0"/>
              <a:t> Circle district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29AE03-7EB8-4801-98DE-AFF1339DE34E}" type="slidenum">
              <a:t>12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480FA6-83A6-4C3E-8670-1A6245A92F48}" type="slidenum">
              <a:t>13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Anniversary in April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A8678C-8096-4143-84F5-0C737E1A986A}" type="slidenum">
              <a:t>14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Travel Insurance</a:t>
            </a:r>
          </a:p>
          <a:p>
            <a:pPr lvl="0"/>
            <a:r>
              <a:rPr lang="en-US" dirty="0"/>
              <a:t>What is travel insurance? (Ask audience)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 err="1"/>
              <a:t>Mondial</a:t>
            </a:r>
            <a:r>
              <a:rPr lang="en-US" dirty="0"/>
              <a:t> Assistance/Allianz (2008-2012)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DE84F2-B86D-4B69-AC3D-E78916B91D51}" type="slidenum">
              <a:t>15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D2B592F-11D7-434C-B020-68F7BDC4FF7C}" type="slidenum">
              <a:t>16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Cover-More (2012 -)</a:t>
            </a:r>
          </a:p>
          <a:p>
            <a:pPr lvl="0"/>
            <a:r>
              <a:rPr lang="en-US" dirty="0"/>
              <a:t>Australia, NZ, UK, China, (India?) and recently to US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B908AE-12A3-4323-8A01-3555FD5EE47B}" type="slidenum">
              <a:t>17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Explain experience with forms/job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/>
              <a:t>Data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/>
              <a:t>Policies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 err="1"/>
              <a:t>eCommerce</a:t>
            </a:r>
            <a:endParaRPr lang="en-US" dirty="0"/>
          </a:p>
          <a:p>
            <a:pPr marL="457200" lvl="0" indent="-457200">
              <a:buSzPct val="100000"/>
              <a:buAutoNum type="arabicParenR"/>
            </a:pPr>
            <a:endParaRPr lang="en-US" dirty="0"/>
          </a:p>
          <a:p>
            <a:pPr marL="0" lvl="0" indent="0"/>
            <a:r>
              <a:rPr lang="en-US" dirty="0"/>
              <a:t>Some good/bad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Referencing Project Ottawa – three layers, translated into a) HTML, b) CSS, c) JS/ARIA</a:t>
            </a:r>
          </a:p>
          <a:p>
            <a:pPr lvl="0"/>
            <a:r>
              <a:rPr lang="en-US" dirty="0"/>
              <a:t>The FED toolbox for building experiences.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5A873F-26C0-47A6-985F-BA860C209FAD}" type="slidenum">
              <a:t>18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Referencing Project Ottawa – three layers, translated into a) HTML, b) CSS, c) JS/ARIA</a:t>
            </a:r>
          </a:p>
          <a:p>
            <a:pPr lvl="0"/>
            <a:r>
              <a:rPr lang="en-US"/>
              <a:t>The FED toolbox for building experiences.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2BDED1-271D-4BE5-85DF-B88AF01347CB}" type="slidenum">
              <a:t>19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02F4C34-7B46-4085-9021-C37197A58AB7}" type="slidenum">
              <a:t>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Stack of forms – financial (house/loans), government programs, shopping carts</a:t>
            </a:r>
          </a:p>
          <a:p>
            <a:pPr lvl="0"/>
            <a:r>
              <a:rPr lang="en-US" dirty="0"/>
              <a:t>Question to audience – What is the most important thing you did that involved an online form (doesn’t have to be a purchase)?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F3AA64-FE43-4608-9519-DD78F505D9CC}" type="slidenum">
              <a:t>20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F0D69D-EA56-496D-A285-1B92EE6D08E4}" type="slidenum">
              <a:t>21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69A3AF-BF9E-4BAF-9FF8-E4A791E90F33}" type="slidenum">
              <a:t>22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DE8CCFE-8B22-4040-8FC6-0E3724EEB721}" type="slidenum">
              <a:t>23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What sort of superpowers?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Diversion – History of HTML</a:t>
            </a:r>
          </a:p>
          <a:p>
            <a:pPr lvl="0"/>
            <a:r>
              <a:rPr lang="en-US" dirty="0"/>
              <a:t>Reminders – Tim, markup, HTML, XML</a:t>
            </a:r>
          </a:p>
          <a:p>
            <a:pPr lvl="0"/>
            <a:r>
              <a:rPr lang="en-US" dirty="0"/>
              <a:t>SGML – 30</a:t>
            </a:r>
            <a:r>
              <a:rPr lang="en-US" baseline="30000" dirty="0"/>
              <a:t>th</a:t>
            </a:r>
            <a:r>
              <a:rPr lang="en-US" dirty="0"/>
              <a:t> anniversary, WWW – 25</a:t>
            </a:r>
            <a:r>
              <a:rPr lang="en-US" baseline="30000" dirty="0"/>
              <a:t>th</a:t>
            </a:r>
            <a:r>
              <a:rPr lang="en-US" dirty="0"/>
              <a:t> anniversary</a:t>
            </a:r>
          </a:p>
          <a:p>
            <a:pPr lvl="0"/>
            <a:r>
              <a:rPr lang="en-US" dirty="0"/>
              <a:t>(No. You don’t want to read SGML.)</a:t>
            </a:r>
          </a:p>
          <a:p>
            <a:pPr lvl="0"/>
            <a:r>
              <a:rPr lang="en-US" dirty="0"/>
              <a:t>HTML – more relaxed, checkered past cousin of XML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Basic to forms…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EBC389-7D83-47D5-8E1F-515F8C761EED}" type="slidenum">
              <a:t>24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 err="1"/>
              <a:t>youGo</a:t>
            </a:r>
            <a:r>
              <a:rPr lang="en-US" dirty="0"/>
              <a:t> – travel insurance for under 30 crowd/Cover-More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A43DAE-A88A-4649-8E9E-F3153E5AF436}" type="slidenum">
              <a:t>26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6259D7-3C7B-43E4-9287-37D3FF2D7C4A}" type="slidenum">
              <a:t>27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 err="1"/>
              <a:t>youGo</a:t>
            </a:r>
            <a:r>
              <a:rPr lang="en-US" dirty="0"/>
              <a:t>/unlucky explanation – Visual (Choice #1)</a:t>
            </a:r>
          </a:p>
          <a:p>
            <a:pPr lvl="0"/>
            <a:r>
              <a:rPr lang="en-US" dirty="0"/>
              <a:t>Form with four set of radio buttons – no submit</a:t>
            </a:r>
          </a:p>
          <a:p>
            <a:pPr lvl="0"/>
            <a:r>
              <a:rPr lang="en-US" dirty="0"/>
              <a:t>(demo form)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Go to </a:t>
            </a:r>
            <a:r>
              <a:rPr lang="en-US" dirty="0" err="1"/>
              <a:t>youGo</a:t>
            </a:r>
            <a:r>
              <a:rPr lang="en-US" dirty="0"/>
              <a:t> site for demo - http://yougotravelinsurance.com.au/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ED77A9E-5CBC-4AA4-9D77-0F07DE6E2659}" type="slidenum">
              <a:t>28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 err="1"/>
              <a:t>youGo</a:t>
            </a:r>
            <a:r>
              <a:rPr lang="en-US" dirty="0"/>
              <a:t>/unlucky explanation – Visual/Code (Choice #1)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4BC494-45D8-420F-B320-C2EB11DD99A6}" type="slidenum">
              <a:t>29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youGo/unlucky explanation – Visual/Code (Choice #1)</a:t>
            </a:r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363424-2CDE-4C98-A672-9AFF6396C5C0}" type="slidenum">
              <a:t>30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youGo/unlucky explanation – Visual/Code (Choice #1) – switch on</a:t>
            </a:r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6B782BF-E51B-4BEB-8936-336F5CFD4A92}" type="slidenum">
              <a:t>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How do we design forms to work best? What are the best patterns/ones that work the best?</a:t>
            </a:r>
            <a:br>
              <a:rPr lang="en-US" dirty="0"/>
            </a:br>
            <a:r>
              <a:rPr lang="en-US" dirty="0"/>
              <a:t>Well know book by Luke </a:t>
            </a:r>
            <a:r>
              <a:rPr lang="en-US" dirty="0" err="1"/>
              <a:t>Wroblewski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4D3627-3457-41C7-A664-1DBC6A1EB322}" type="slidenum">
              <a:t>31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 err="1"/>
              <a:t>youGo</a:t>
            </a:r>
            <a:r>
              <a:rPr lang="en-US" dirty="0"/>
              <a:t>/unlucky explanation – Visual/Code (Choice #1) – switch off</a:t>
            </a:r>
          </a:p>
          <a:p>
            <a:pPr lvl="0"/>
            <a:r>
              <a:rPr lang="en-US" dirty="0"/>
              <a:t>Picture in the middle controlled via JS (lots of logic…Christmas tree logic!!!)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Back to the site - 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CQ </a:t>
            </a:r>
            <a:r>
              <a:rPr lang="en-US" dirty="0" err="1"/>
              <a:t>RollCall</a:t>
            </a:r>
            <a:r>
              <a:rPr lang="en-US" dirty="0"/>
              <a:t>/Taste of America – a “friendly” contest among states for the best food, in the form of a NCAA bracket</a:t>
            </a:r>
          </a:p>
          <a:p>
            <a:pPr lvl="0"/>
            <a:r>
              <a:rPr lang="en-US" dirty="0"/>
              <a:t>http://www.rollcalltasteofamerica.com/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Go to site to display the whole bracket – 64 entries. How do I deal with this? No coding – sketching/drawing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https://www.flickr.com/photos/thewilsonproject/albums/72157626919870575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671AAD-443F-4AC1-8B07-F250CA76E4F1}" type="slidenum">
              <a:t>32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One matchup - visual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2F43C6-EBF0-4C45-8558-27BA58579719}" type="slidenum">
              <a:t>33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One matchup – visual, take a look at a competitor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0811A06-16A1-4EE4-ADE5-43B630E0F52D}" type="slidenum">
              <a:t>34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One matchup – HTML code</a:t>
            </a:r>
          </a:p>
          <a:p>
            <a:pPr lvl="0"/>
            <a:r>
              <a:rPr lang="en-US" dirty="0"/>
              <a:t>Each </a:t>
            </a:r>
            <a:r>
              <a:rPr lang="en-US" dirty="0" err="1"/>
              <a:t>fieldset</a:t>
            </a:r>
            <a:r>
              <a:rPr lang="en-US" dirty="0"/>
              <a:t> contains two competitors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DE710E-9FE8-4B52-B988-A17FC4A93241}" type="slidenum">
              <a:t>35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One matchup – HTML code</a:t>
            </a:r>
          </a:p>
          <a:p>
            <a:pPr lvl="0"/>
            <a:r>
              <a:rPr lang="en-US" dirty="0"/>
              <a:t>Highlighted is code for one competitor</a:t>
            </a:r>
          </a:p>
          <a:p>
            <a:pPr lvl="0"/>
            <a:r>
              <a:rPr lang="en-US" dirty="0"/>
              <a:t>(Explanation of what is a </a:t>
            </a:r>
            <a:r>
              <a:rPr lang="en-US" dirty="0" err="1"/>
              <a:t>fieldset</a:t>
            </a:r>
            <a:r>
              <a:rPr lang="en-US" dirty="0"/>
              <a:t>/legend?)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B7EACD-74B3-4B63-9B8A-69FF5755E567}" type="slidenum">
              <a:t>36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One matchup – HTML code</a:t>
            </a:r>
          </a:p>
          <a:p>
            <a:pPr lvl="0"/>
            <a:r>
              <a:rPr lang="en-US" dirty="0"/>
              <a:t>What you see highlighted in both is the form label, the part which you interact (click), contains all the pertain information for describing the input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8D340DC-E5A8-4B03-9369-F62882BF4090}" type="slidenum">
              <a:t>37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One matchup – HTML code</a:t>
            </a:r>
          </a:p>
          <a:p>
            <a:pPr lvl="0"/>
            <a:r>
              <a:rPr lang="en-US"/>
              <a:t>Input is below, hidden unless no js</a:t>
            </a:r>
          </a:p>
          <a:p>
            <a:pPr lvl="0"/>
            <a:r>
              <a:rPr lang="en-US"/>
              <a:t>Go to (live) code example to show the working model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7AFDA1-6E10-417B-BD55-CAEB970D2D85}" type="slidenum">
              <a:t>38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Before going further – 1) explain what labels are and 2) what is that difference between placeholder and labels (and why that is important)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1B9453-0B78-48AB-9399-70A140004A9C}" type="slidenum">
              <a:t>44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Before going further – 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/>
              <a:t>explain what labels are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/>
              <a:t>what is that difference between placeholder and labels (and why that is important)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/>
              <a:t>Touch area/mobile, a11y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/>
              <a:t>Language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F9AD7DB-7CC7-4584-8848-F502E3626734}" type="slidenum">
              <a:t>45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2D88FD-4F29-46D2-91FC-99FF9085E219}" type="slidenum">
              <a:t>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$300 Million Button story – referencing more UX</a:t>
            </a:r>
          </a:p>
          <a:p>
            <a:pPr lvl="0"/>
            <a:r>
              <a:rPr lang="en-US" dirty="0"/>
              <a:t>Needless to say, we have a lot of work around the experience of using/building forms.</a:t>
            </a:r>
            <a:br>
              <a:rPr lang="en-US" dirty="0"/>
            </a:br>
            <a:r>
              <a:rPr lang="en-US" dirty="0"/>
              <a:t>Unfortunately, reality says otherwise. (no shaming)</a:t>
            </a:r>
          </a:p>
          <a:p>
            <a:pPr lvl="0"/>
            <a:r>
              <a:rPr lang="en-US" dirty="0"/>
              <a:t>But forms aren’t just about data entry. Lots of stuff can be done with forms that we don’t think about.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Touch area (Luke W, Apple “44” rule), a11y practices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30CECB-561C-4E79-8DCD-61D889DBAEEE}" type="slidenum">
              <a:t>46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Diversion – side note about good writing for labels (copywriting)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E963C7-E129-4B6E-9740-F32FA32FF5E5}" type="slidenum">
              <a:t>47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Diversion – side note about good writing for labels (copywriting) – foreign language mention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Examples – </a:t>
            </a:r>
          </a:p>
          <a:p>
            <a:pPr lvl="0"/>
            <a:r>
              <a:rPr lang="en-US" dirty="0"/>
              <a:t>Polish - http://www.mondial-assistance.pl/content/23/pl/oblicz-skladke-ubezpieczenia-turystycznego.html</a:t>
            </a:r>
          </a:p>
          <a:p>
            <a:pPr lvl="0"/>
            <a:r>
              <a:rPr lang="en-US" dirty="0"/>
              <a:t>Romanian - https://www.mondial-assistance.ro/content/23/ro/asigurare-calatorie-achizitie-online</a:t>
            </a:r>
          </a:p>
          <a:p>
            <a:pPr lvl="0"/>
            <a:r>
              <a:rPr lang="en-US" dirty="0"/>
              <a:t>Greek - http://www.mondial-assistance.gr/content/23/el/protasi</a:t>
            </a:r>
          </a:p>
          <a:p>
            <a:pPr lvl="0"/>
            <a:r>
              <a:rPr lang="en-US" dirty="0"/>
              <a:t>Hungarian - https://www.mondial-assistance.hu/content/23/hu/biztositas-kalkulator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7ED5AE-A8E4-4411-AB40-311F42373D01}" type="slidenum">
              <a:t>48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Differences of form UI’s among browsers/platforms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C7939A6-B65F-4103-85A9-0D912E57A8DA}" type="slidenum">
              <a:t>53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Differences of form UI’s among browsers/platforms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53CE5E-8F43-4F56-AFE8-4C096A6E8ACB}" type="slidenum">
              <a:t>54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Differences of form UI’s among browsers/platforms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674BC3-181F-4C3C-9ADC-F784619D7D59}" type="slidenum">
              <a:t>55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Differences of form UI’s among browsers/platforms (mobile)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3C8F94-8967-4513-B577-17E21ED3ECFC}" type="slidenum">
              <a:t>56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Differences of form UI’s among browsers/platforms (mobile)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364189-12D3-4EF3-9CB4-0CF3BC11A357}" type="slidenum">
              <a:t>57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Another example – Date input (different look/functionality/UI) – Desktop</a:t>
            </a:r>
          </a:p>
          <a:p>
            <a:pPr lvl="0"/>
            <a:r>
              <a:rPr lang="en-US" dirty="0"/>
              <a:t>Go to nativeformelements.com for brief demo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393669-287A-4AAC-A3F2-CF737E4A2975}" type="slidenum">
              <a:t>58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Another example – Date input (different look/functionality/UI) - Mobile</a:t>
            </a:r>
          </a:p>
          <a:p>
            <a:pPr lvl="0"/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0637EE-B8F9-4451-B933-225569B24733}" type="slidenum">
              <a:t>59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CAE44A-C6BB-439E-8F29-B26D85DB3F71}" type="slidenum">
              <a:t>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Project </a:t>
            </a:r>
            <a:r>
              <a:rPr lang="en-US" dirty="0" err="1"/>
              <a:t>youGo</a:t>
            </a:r>
            <a:r>
              <a:rPr lang="en-US" dirty="0"/>
              <a:t> – form used as demo/animation</a:t>
            </a:r>
          </a:p>
          <a:p>
            <a:pPr lvl="0"/>
            <a:r>
              <a:rPr lang="en-US" dirty="0"/>
              <a:t>(Go to http://yougotravelinsurance.com.au/, use the following slides as backup)</a:t>
            </a:r>
            <a:br>
              <a:rPr lang="en-US" dirty="0"/>
            </a:br>
            <a:r>
              <a:rPr lang="en-US" dirty="0"/>
              <a:t>Travel insurance – funny demo displaying bad things happening on a vacation</a:t>
            </a:r>
          </a:p>
          <a:p>
            <a:pPr lvl="0"/>
            <a:r>
              <a:rPr lang="en-US" dirty="0"/>
              <a:t>Cute animations (Rachel would love this )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Why are HTML tags so important?</a:t>
            </a:r>
          </a:p>
          <a:p>
            <a:pPr lvl="0"/>
            <a:r>
              <a:rPr lang="en-US" dirty="0"/>
              <a:t>Tags are descriptions themselves, that are independent of rendering.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51CF5C-78F8-4EA7-A484-FB33AC8D4FA4}" type="slidenum">
              <a:t>60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Why are HTML tags so important?</a:t>
            </a:r>
          </a:p>
          <a:p>
            <a:pPr lvl="0"/>
            <a:r>
              <a:rPr lang="en-US"/>
              <a:t>Tags are descriptions themselves, that are independent of rendering.</a:t>
            </a:r>
          </a:p>
          <a:p>
            <a:pPr lvl="0"/>
            <a:r>
              <a:rPr lang="en-US"/>
              <a:t>Detailed explanation – refer to divs/spans</a:t>
            </a:r>
          </a:p>
          <a:p>
            <a:pPr lvl="0"/>
            <a:r>
              <a:rPr lang="en-US"/>
              <a:t>The end point being that 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80EDF2-311E-496B-AA70-53B38F385E0B}" type="slidenum">
              <a:t>61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Kaiteur</a:t>
            </a:r>
            <a:r>
              <a:rPr lang="en-US" baseline="0" dirty="0"/>
              <a:t> Falls, Guyana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C332C83-C98E-4DB9-B583-B1A9265D35C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5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Kaiteur</a:t>
            </a:r>
            <a:r>
              <a:rPr lang="en-US" baseline="0" dirty="0"/>
              <a:t> Falls, Guyana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C332C83-C98E-4DB9-B583-B1A9265D35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31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Explanation</a:t>
            </a:r>
          </a:p>
          <a:p>
            <a:pPr lvl="0"/>
            <a:r>
              <a:rPr lang="en-US" dirty="0"/>
              <a:t>GEICO Story (2008-09)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B735B9-3822-4F38-BE53-F0112F0671EC}" type="slidenum">
              <a:t>65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Start story on adding grid from Air NZ to landing page</a:t>
            </a:r>
          </a:p>
          <a:p>
            <a:pPr lvl="0"/>
            <a:r>
              <a:rPr lang="en-US" dirty="0"/>
              <a:t>http://www.airnewzealand.co.nz/travel-insurance/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4AC3805-ECF3-464B-8A4B-E5EA9428B8EF}" type="slidenum">
              <a:t>67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The problem: is the client insisted that we added the grid to our new (responsive) purchase process. But…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FA1B9FA-7917-4C16-84D8-7C36A262BBBA}" type="slidenum">
              <a:t>70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Yup.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A0A5DA-A2E6-4990-B0D4-984F81637429}" type="slidenum">
              <a:t>71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Solved problem with two prong/server page approach – one desktop/one mobile. Which is an viable option (see </a:t>
            </a:r>
            <a:r>
              <a:rPr lang="en-US" dirty="0" err="1"/>
              <a:t>McGrane</a:t>
            </a:r>
            <a:r>
              <a:rPr lang="en-US" dirty="0"/>
              <a:t>/adaptive solutions). But at the time, it had hiccups (serving wrong page, etc.). Not a mess but not an ideal (responsive) solution.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10BB7F-6831-4172-B2EB-5239C0F29F2D}" type="slidenum">
              <a:t>72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If I had a chance, what would I do…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So I wrote some notes…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1ED6E2F-5C94-4C18-9FDB-B610D40E5E36}" type="slidenum">
              <a:t>73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5E4342-ED13-4341-9DB7-DC8E35AE711B}" type="slidenum">
              <a:t>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First thing, change the codebase (responsive/reduced JS/a11y?)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/>
              <a:t>Allowed for direct data input (no JS)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/>
              <a:t>Single code base (responsive)</a:t>
            </a:r>
          </a:p>
          <a:p>
            <a:pPr marL="457200" lvl="0" indent="-457200">
              <a:buSzPct val="100000"/>
              <a:buAutoNum type="arabicParenR"/>
            </a:pPr>
            <a:r>
              <a:rPr lang="en-US" dirty="0"/>
              <a:t>A11y???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81D0DF-FA59-4985-910B-B7A1CCA5FDF3}" type="slidenum">
              <a:t>74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Going back to the base – information language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ED1AA5-0F6D-4B35-B901-B56399A7615C}" type="slidenum">
              <a:t>75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A805D0-50CF-4885-A924-5426F0E25128}" type="slidenum">
              <a:t>80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No JS in data entry – used for display/toggle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44E290D-AE7D-4971-B888-D6A3DD41A0CE}" type="slidenum">
              <a:t>82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9F4C5E-1CB7-4121-BE81-AC14F89676F4}" type="slidenum">
              <a:t>83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2C4353-4A5B-4001-9556-FF197947DC02}" type="slidenum">
              <a:t>85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Note – hard to do due to bugs. Adjacent bug in both iOS (“+” didn’t work) and Android (needed fix). Thankfully, fixed in more recent versions.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0B8A58-8EB1-40A5-A94C-AFB9411BD4E6}" type="slidenum">
              <a:t>86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I found out during QA testing and was able to remove or work around some of the barriers.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F68755-6B99-45ED-8AF7-378E54FE5D4F}" type="slidenum">
              <a:t>87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I found out during QA testing and was able to remove or work around some of the barriers.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D707F5-AD8D-465A-A0E3-AE8A9774153D}" type="slidenum">
              <a:t>88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No excuse for not testing – getting problems out of the way. For the initial work, even had to test for Android 2.3…But the way, a moment of silence….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ED24E2-9405-4AAB-9242-2A54D6CA7543}" type="slidenum">
              <a:t>89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4A26B1-839C-4DE8-8ED9-543CA8523ECD}" type="slidenum">
              <a:t>7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Brief overview of history/explanation. Go further if needed – refer to W3C.</a:t>
            </a:r>
          </a:p>
          <a:p>
            <a:pPr lvl="0"/>
            <a:r>
              <a:rPr lang="en-US" dirty="0"/>
              <a:t>Need list of resources for audience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9E4B30-5723-40CC-97BB-3113B21F7665}" type="slidenum">
              <a:t>92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Quick explanation of landmark roles. Using in combination with HTML (not duplicating)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B3664D-1C97-4CED-B96C-09B0AEF3B034}" type="slidenum">
              <a:t>93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Referencing Project Ottawa – three layers, translated into a) HTML, b) CSS, c) JS/ARIA</a:t>
            </a:r>
          </a:p>
          <a:p>
            <a:pPr lvl="0"/>
            <a:r>
              <a:rPr lang="en-US"/>
              <a:t>The FED toolbox for building experiences.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4F582D-DB4C-4381-8D2E-843C44E7AD5F}" type="slidenum">
              <a:t>101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DE6C9C-2AE4-49F6-85D0-3DA108A29FE3}" type="slidenum">
              <a:t>104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3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9C5478-5439-4490-B68F-462AE39615EC}" type="slidenum">
              <a:t>8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DF118D-ADBB-4575-97A3-AF032CD69033}" type="slidenum">
              <a:t>9</a:t>
            </a:fld>
            <a:endParaRPr lang="-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1"/>
            <a:ext cx="5345116" cy="4008436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3A6BE3-07A5-4517-B660-4F8EE9268F3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8658330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DAECE2-454A-43C9-9196-AF06B89DF6B3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2229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6456358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645635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C7C650-7E6B-433F-824D-54A8853F3F87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36677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943E06-3532-41C2-A3F1-DFBBE22533A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7481980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en-US"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D31AE9-D8AB-4EC4-90F6-CBEB16B65F3A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67317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E1F539-0A4D-4C53-90DB-DEEB48469889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83002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5F3F42-16C8-4B4A-B0E8-406B9E355CCC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59466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D7D19A-DF9A-49CA-8CA9-11A32F993805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60518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AB4827-936B-465C-82ED-BFCD97D6C245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700168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D98DD2-76F3-48C8-9101-822AC1990FC8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05127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en-US"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019156-4988-41C3-BCDE-7EB53BD374FE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09407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-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-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E73480C1-9AE3-4534-B40D-6DB9D73FABFB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-" sz="4400" b="0" i="0" u="none" strike="noStrike" kern="1200" cap="none" spc="0" baseline="0">
          <a:solidFill>
            <a:srgbClr val="000000"/>
          </a:solidFill>
          <a:uFillTx/>
          <a:latin typeface="Arial" pitchFamily="18"/>
          <a:cs typeface="Tahoma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llcalltasteofamerica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TML" TargetMode="External"/><Relationship Id="rId3" Type="http://schemas.openxmlformats.org/officeDocument/2006/relationships/hyperlink" Target="https://en.wikipedia.org/wiki/World_Wide_Web_Consortium" TargetMode="External"/><Relationship Id="rId7" Type="http://schemas.openxmlformats.org/officeDocument/2006/relationships/hyperlink" Target="https://en.wikipedia.org/wiki/Ajax_(programming)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lements_of_graphical_user_interfaces" TargetMode="External"/><Relationship Id="rId5" Type="http://schemas.openxmlformats.org/officeDocument/2006/relationships/hyperlink" Target="https://en.wikipedia.org/wiki/Dynamic_content" TargetMode="External"/><Relationship Id="rId10" Type="http://schemas.openxmlformats.org/officeDocument/2006/relationships/hyperlink" Target="https://en.wikipedia.org/wiki/WAI-ARIA" TargetMode="External"/><Relationship Id="rId4" Type="http://schemas.openxmlformats.org/officeDocument/2006/relationships/hyperlink" Target="https://en.wikipedia.org/wiki/Accessibility" TargetMode="External"/><Relationship Id="rId9" Type="http://schemas.openxmlformats.org/officeDocument/2006/relationships/hyperlink" Target="https://en.wikipedia.org/wiki/JavaScript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386" y="899998"/>
            <a:ext cx="6173214" cy="217759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7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The Secret Life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7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of Forms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6001" y="5397483"/>
            <a:ext cx="2094835" cy="16347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Ivan Wilson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Innate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Stratum2 Medium" pitchFamily="50"/>
              <a:ea typeface="Andale Sans UI" pitchFamily="2"/>
              <a:cs typeface="Tahoma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CSS Dev Conference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San Antonio, Texas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October 17-19,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235195" y="2743200"/>
            <a:ext cx="59798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Jet Lag/Call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Codes Demo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(5mins max)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8547" y="3316409"/>
            <a:ext cx="156949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HTML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26119" y="3316409"/>
            <a:ext cx="1167012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23378" y="3316409"/>
            <a:ext cx="199256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JS/ARIA</a:t>
            </a:r>
          </a:p>
        </p:txBody>
      </p:sp>
    </p:spTree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6846" y="1536969"/>
            <a:ext cx="8235269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It’s not just about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making forms easier to use</a:t>
            </a:r>
            <a:r>
              <a:rPr lang="en-US" sz="5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6846" y="1536969"/>
            <a:ext cx="8235269" cy="42473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It’s not just about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 dirty="0">
                <a:solidFill>
                  <a:srgbClr val="FF0000"/>
                </a:solidFill>
                <a:uFillTx/>
                <a:latin typeface="Stratum2 Bold" pitchFamily="50"/>
              </a:rPr>
              <a:t>making forms easier to use</a:t>
            </a:r>
            <a:r>
              <a:rPr lang="en-US" sz="5400" b="0" i="0" u="none" strike="noStrike" kern="120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5400" b="0" i="0" u="none" strike="noStrike" kern="1200" cap="none" spc="0" baseline="0" dirty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It’s also about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0" i="0" u="none" strike="noStrike" kern="1200" cap="none" spc="0" baseline="0" dirty="0">
                <a:solidFill>
                  <a:srgbClr val="FF0000"/>
                </a:solidFill>
                <a:uFillTx/>
                <a:latin typeface="Stratum2 Bold" pitchFamily="50"/>
              </a:rPr>
              <a:t>managing expectations</a:t>
            </a:r>
            <a:r>
              <a:rPr lang="en-US" sz="5400" b="0" i="0" u="none" strike="noStrike" kern="120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0578" y="899998"/>
            <a:ext cx="4385672" cy="113423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7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6001" y="5397483"/>
            <a:ext cx="2094835" cy="16347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Ivan Wilson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Innate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Stratum2 Medium" pitchFamily="50"/>
              <a:ea typeface="Andale Sans UI" pitchFamily="2"/>
              <a:cs typeface="Tahoma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CSS Dev Conference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San Antonio, Texas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October 17-19, 2016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1407956"/>
            <a:ext cx="10079641" cy="47120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701"/>
            <a:ext cx="10081067" cy="66662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" y="957962"/>
            <a:ext cx="10079641" cy="57020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439561"/>
            <a:ext cx="10079641" cy="55119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09599" y="6479996"/>
            <a:ext cx="2570396" cy="4913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Stratum2 Medium" pitchFamily="50"/>
                <a:ea typeface="Andale Sans UI" pitchFamily="2"/>
                <a:cs typeface="Tahoma" pitchFamily="2"/>
              </a:rPr>
              <a:t>Travel Insurance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" y="0"/>
            <a:ext cx="10044254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33717" y="819723"/>
            <a:ext cx="7458120" cy="61282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08" y="1785786"/>
            <a:ext cx="6523887" cy="358726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258577" y="1009936"/>
            <a:ext cx="116701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HTML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0970" y="1009936"/>
            <a:ext cx="116701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80279" y="1009936"/>
            <a:ext cx="169473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JS/ARIA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961E-7 -5.29189E-7 L 0.00079 0.13314 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58577" y="1009936"/>
            <a:ext cx="116701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HTML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22E-7 3.44393E-6 L 0.2285 0.28811 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1" y="1449717"/>
            <a:ext cx="10079641" cy="464364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9768" y="475049"/>
            <a:ext cx="6116467" cy="269928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HTML</a:t>
            </a: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 is not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 construct.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610" y="475049"/>
            <a:ext cx="7548783" cy="40034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HTML</a:t>
            </a: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 is not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 construct.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It‘s a </a:t>
            </a:r>
            <a:r>
              <a:rPr lang="de-DE" sz="9000" b="0" i="0" u="none" strike="noStrike" kern="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language</a:t>
            </a: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610" y="475049"/>
            <a:ext cx="7548783" cy="53076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HTML</a:t>
            </a: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 is not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 construct.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It‘s a </a:t>
            </a:r>
            <a:r>
              <a:rPr lang="de-DE" sz="9000" b="0" i="0" u="none" strike="noStrike" kern="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language</a:t>
            </a: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And it has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610" y="475049"/>
            <a:ext cx="7548783" cy="66118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HTML</a:t>
            </a: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 is not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 construct.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It‘s a </a:t>
            </a:r>
            <a:r>
              <a:rPr lang="de-DE" sz="9000" b="0" i="0" u="none" strike="noStrike" kern="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language</a:t>
            </a: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.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And it has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9000" b="0" i="0" u="none" strike="noStrike" kern="0" cap="none" spc="0" baseline="0">
                <a:solidFill>
                  <a:srgbClr val="C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superpowers</a:t>
            </a:r>
            <a:r>
              <a:rPr lang="de-DE" sz="90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  <a:ea typeface="Andale Sans UI" pitchFamily="2"/>
                <a:cs typeface="Tahoma" pitchFamily="2"/>
              </a:rPr>
              <a:t>.</a:t>
            </a:r>
            <a:endParaRPr lang="de-DE" sz="90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  <a:ea typeface="Andale Sans UI" pitchFamily="2"/>
              <a:cs typeface="Tahoma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2" y="0"/>
            <a:ext cx="7559673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3298003"/>
            <a:ext cx="369869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HTML inputs (pre HTML5)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3" y="1111169"/>
            <a:ext cx="9373523" cy="46867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80045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80118"/>
            <a:ext cx="9648355" cy="7181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80118"/>
            <a:ext cx="9648355" cy="71814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349" y="888677"/>
            <a:ext cx="5600699" cy="26955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21796" y="-8284"/>
            <a:ext cx="5039642" cy="75596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80118"/>
            <a:ext cx="9648355" cy="71814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349" y="888677"/>
            <a:ext cx="5600699" cy="26955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4" y="180118"/>
            <a:ext cx="9648355" cy="71814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349" y="888677"/>
            <a:ext cx="5600699" cy="26955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3445" y="435784"/>
            <a:ext cx="3772137" cy="4989515"/>
          </a:xfrm>
        </p:spPr>
      </p:pic>
      <p:sp>
        <p:nvSpPr>
          <p:cNvPr id="3" name="TextBox 4"/>
          <p:cNvSpPr txBox="1"/>
          <p:nvPr/>
        </p:nvSpPr>
        <p:spPr>
          <a:xfrm>
            <a:off x="1936397" y="5972778"/>
            <a:ext cx="6206243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  <a:hlinkClick r:id="rId4"/>
              </a:rPr>
              <a:t>http://www.rollcalltasteofamerica.com/</a:t>
            </a: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66" y="2286000"/>
            <a:ext cx="6020418" cy="26284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66" y="2286000"/>
            <a:ext cx="6020418" cy="26284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5" y="777386"/>
            <a:ext cx="4063465" cy="17740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8" y="777386"/>
            <a:ext cx="4928634" cy="61747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5" y="777386"/>
            <a:ext cx="4063465" cy="17740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8" y="777386"/>
            <a:ext cx="4928634" cy="61747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5" y="777386"/>
            <a:ext cx="4063465" cy="17740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8" y="777386"/>
            <a:ext cx="4928625" cy="61747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95" y="777386"/>
            <a:ext cx="4063465" cy="17740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8" y="777386"/>
            <a:ext cx="4928625" cy="61747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9642" y="1469651"/>
            <a:ext cx="9071643" cy="4478036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5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46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46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36" y="0"/>
            <a:ext cx="448454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4046704" y="1984440"/>
            <a:ext cx="152724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First 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46704" y="3595173"/>
            <a:ext cx="16245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Second 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6704" y="4836572"/>
            <a:ext cx="16245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Third Round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3998067" y="5667158"/>
            <a:ext cx="16245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Final Round</a:t>
            </a: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371600" y="865763"/>
            <a:ext cx="7179009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Labels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are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your friends.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371600" y="865763"/>
            <a:ext cx="7179009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Labels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are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your friends.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83" y="5444218"/>
            <a:ext cx="1720553" cy="1720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/>
        <p:txBody>
          <a:bodyPr anchorCtr="1"/>
          <a:lstStyle/>
          <a:p>
            <a:pPr lvl="0" algn="ctr"/>
            <a:r>
              <a:rPr lang="en-US"/>
              <a:t>Explanation of touch area (Luke W) and a11y practices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9" cy="5525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806372" y="6124806"/>
            <a:ext cx="846787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Good copywriting is very important.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9" cy="5525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806372" y="6124806"/>
            <a:ext cx="878096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Buena redacción es muy importante</a:t>
            </a: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</a:t>
            </a:r>
            <a:endParaRPr lang="en-US" sz="44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231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222" y="2095923"/>
            <a:ext cx="29795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input type=“tel”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80045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231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222" y="2095923"/>
            <a:ext cx="29795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input type=“url”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231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222" y="2095923"/>
            <a:ext cx="340074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input type=“email”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2316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6154222" y="2095923"/>
            <a:ext cx="379116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input type=“number”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78" y="0"/>
            <a:ext cx="1750198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108502" y="1175662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06" y="-14511"/>
            <a:ext cx="2142686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78" y="0"/>
            <a:ext cx="1750198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6"/>
          <p:cNvSpPr txBox="1"/>
          <p:nvPr/>
        </p:nvSpPr>
        <p:spPr>
          <a:xfrm>
            <a:off x="108502" y="1175662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3414680" y="1219196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Yosemite</a:t>
            </a: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06" y="-14511"/>
            <a:ext cx="2142686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78" y="0"/>
            <a:ext cx="1750198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356" y="0"/>
            <a:ext cx="1956697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108502" y="1175662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3414680" y="1219196"/>
            <a:ext cx="157525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Yosemite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6822567" y="1219196"/>
            <a:ext cx="131014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IE 11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8" y="2370133"/>
            <a:ext cx="2028825" cy="14097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/>
          <p:cNvSpPr txBox="1"/>
          <p:nvPr/>
        </p:nvSpPr>
        <p:spPr>
          <a:xfrm>
            <a:off x="1624916" y="4419596"/>
            <a:ext cx="262163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File Input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(Chrome/Firefox/Safari)</a:t>
            </a: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28" y="2370133"/>
            <a:ext cx="2028825" cy="14097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62" y="2408236"/>
            <a:ext cx="2647946" cy="13716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5737320" y="4419596"/>
            <a:ext cx="262163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File Input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(IE/Edge)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624916" y="4419596"/>
            <a:ext cx="262163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File Input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(Chrome/Firefox/Safari)</a:t>
            </a: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28" y="953079"/>
            <a:ext cx="2790821" cy="2419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76" y="953079"/>
            <a:ext cx="3257550" cy="3990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6529300" y="6083640"/>
            <a:ext cx="191530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Edge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728590" y="6034217"/>
            <a:ext cx="191530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Chrome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Windows 10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93" y="407831"/>
            <a:ext cx="3429000" cy="4600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79" y="370770"/>
            <a:ext cx="3325416" cy="591186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5"/>
          <p:cNvSpPr txBox="1"/>
          <p:nvPr/>
        </p:nvSpPr>
        <p:spPr>
          <a:xfrm>
            <a:off x="1357042" y="6425516"/>
            <a:ext cx="191530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iPhone 6S Plus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iOS 9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6444407" y="6528148"/>
            <a:ext cx="262035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HTC One M8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Android Marshmellow (6)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93679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08" y="1242358"/>
            <a:ext cx="9419773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The hardest thing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[and the easiest to misunderstand]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for people who work with </a:t>
            </a:r>
            <a:r>
              <a:rPr lang="en-US" sz="4800" b="0" i="0" u="none" strike="noStrike" kern="0" cap="none" spc="0" baseline="0" dirty="0">
                <a:solidFill>
                  <a:srgbClr val="FF0000"/>
                </a:solidFill>
                <a:uFillTx/>
                <a:latin typeface="Stratum2 Bold" pitchFamily="50"/>
              </a:rPr>
              <a:t>HTML</a:t>
            </a: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 is that it’s not a visual language.</a:t>
            </a: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08" y="1242358"/>
            <a:ext cx="9419773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The hardest thing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[and the easiest to misunderstand]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for people who work with </a:t>
            </a:r>
            <a:r>
              <a:rPr lang="en-US" sz="4800" b="0" i="0" u="none" strike="noStrike" kern="0" cap="none" spc="0" baseline="0" dirty="0">
                <a:solidFill>
                  <a:srgbClr val="FF0000"/>
                </a:solidFill>
                <a:uFillTx/>
                <a:latin typeface="Stratum2 Bold" pitchFamily="50"/>
              </a:rPr>
              <a:t>HTML</a:t>
            </a: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 is that it’s not a visual language.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800" b="0" i="0" u="none" strike="noStrike" kern="0" cap="none" spc="0" baseline="0" dirty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It’s an </a:t>
            </a:r>
            <a:r>
              <a:rPr lang="en-US" sz="4800" b="0" i="0" u="none" strike="noStrike" kern="0" cap="none" spc="0" baseline="0" dirty="0">
                <a:solidFill>
                  <a:srgbClr val="FF0000"/>
                </a:solidFill>
                <a:uFillTx/>
                <a:latin typeface="Stratum2 Bold" pitchFamily="50"/>
              </a:rPr>
              <a:t>information</a:t>
            </a:r>
            <a:r>
              <a:rPr lang="en-US" sz="4800" b="0" i="0" u="none" strike="noStrike" kern="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 language.</a:t>
            </a:r>
            <a:endParaRPr lang="en-US" sz="4800" b="0" i="0" u="none" strike="noStrike" kern="1200" cap="none" spc="0" baseline="0" dirty="0">
              <a:solidFill>
                <a:srgbClr val="000000"/>
              </a:solidFill>
              <a:uFillTx/>
              <a:latin typeface="Stratum2 Bold" pitchFamily="50"/>
            </a:endParaRPr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" y="0"/>
            <a:ext cx="7559675" cy="7559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6767" y="6751529"/>
            <a:ext cx="4835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Stratum2 Bold" panose="02000000000000000000" pitchFamily="50" charset="0"/>
              </a:rPr>
              <a:t>Kaiteur</a:t>
            </a:r>
            <a:r>
              <a:rPr lang="en-US" sz="4000" dirty="0">
                <a:solidFill>
                  <a:schemeClr val="bg1"/>
                </a:solidFill>
                <a:latin typeface="Stratum2 Bold" panose="02000000000000000000" pitchFamily="50" charset="0"/>
              </a:rPr>
              <a:t> Falls, Guyana</a:t>
            </a:r>
          </a:p>
        </p:txBody>
      </p:sp>
    </p:spTree>
    <p:extLst>
      <p:ext uri="{BB962C8B-B14F-4D97-AF65-F5344CB8AC3E}">
        <p14:creationId xmlns:p14="http://schemas.microsoft.com/office/powerpoint/2010/main" val="419819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" y="0"/>
            <a:ext cx="7559675" cy="7559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6767" y="6751529"/>
            <a:ext cx="4835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tratum2 Bold" panose="02000000000000000000" pitchFamily="50" charset="0"/>
              </a:rPr>
              <a:t>Falls Falls, Guyana</a:t>
            </a:r>
          </a:p>
        </p:txBody>
      </p:sp>
    </p:spTree>
    <p:extLst>
      <p:ext uri="{BB962C8B-B14F-4D97-AF65-F5344CB8AC3E}">
        <p14:creationId xmlns:p14="http://schemas.microsoft.com/office/powerpoint/2010/main" val="262479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0139" y="1359246"/>
            <a:ext cx="5572902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What is the need for </a:t>
            </a:r>
            <a:r>
              <a:rPr lang="en-US" sz="9600" b="0" i="0" u="none" strike="noStrike" kern="1200" cap="none" spc="0" baseline="0" dirty="0">
                <a:solidFill>
                  <a:srgbClr val="FF0000"/>
                </a:solidFill>
                <a:uFillTx/>
                <a:latin typeface="Stratum2 Bold" pitchFamily="50"/>
              </a:rPr>
              <a:t>CSS</a:t>
            </a:r>
            <a:r>
              <a:rPr lang="en-US" sz="9600" b="0" i="0" u="none" strike="noStrike" kern="1200" cap="none" spc="0" baseline="0" dirty="0">
                <a:solidFill>
                  <a:srgbClr val="000000"/>
                </a:solidFill>
                <a:uFillTx/>
                <a:latin typeface="Stratum2 Bold" pitchFamily="50"/>
              </a:rPr>
              <a:t>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503998" y="1564757"/>
            <a:ext cx="9071643" cy="4699851"/>
          </a:xfrm>
        </p:spPr>
        <p:txBody>
          <a:bodyPr anchorCtr="1"/>
          <a:lstStyle/>
          <a:p>
            <a:pPr lvl="0" algn="ctr"/>
            <a:r>
              <a:rPr lang="en-US" sz="8800" dirty="0">
                <a:latin typeface="Stratum2 Bold" pitchFamily="50"/>
              </a:rPr>
              <a:t>To enhance,</a:t>
            </a:r>
          </a:p>
          <a:p>
            <a:pPr lvl="0" algn="ctr"/>
            <a:r>
              <a:rPr lang="en-US" sz="8800" dirty="0">
                <a:latin typeface="Stratum2 Bold" pitchFamily="50"/>
              </a:rPr>
              <a:t>Not reproduce </a:t>
            </a:r>
          </a:p>
          <a:p>
            <a:pPr lvl="0" algn="ctr"/>
            <a:r>
              <a:rPr lang="en-US" sz="8800" dirty="0">
                <a:latin typeface="Stratum2 Bold" pitchFamily="50"/>
              </a:rPr>
              <a:t>native UI</a:t>
            </a:r>
            <a:endParaRPr lang="en-US" dirty="0"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3" y="804169"/>
            <a:ext cx="9315056" cy="58684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56" y="0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88" y="1709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10" y="3429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0" y="4791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0" y="-5486"/>
            <a:ext cx="8614315" cy="75596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1828251" y="2545488"/>
            <a:ext cx="6413153" cy="28007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Not Responsive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2" y="0"/>
            <a:ext cx="7559673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515575" y="2546421"/>
            <a:ext cx="9071643" cy="2048722"/>
          </a:xfrm>
        </p:spPr>
        <p:txBody>
          <a:bodyPr anchorCtr="1"/>
          <a:lstStyle/>
          <a:p>
            <a:pPr lvl="0" algn="ctr"/>
            <a:r>
              <a:rPr lang="en-US" sz="9600">
                <a:latin typeface="Stratum2 Bold" pitchFamily="50"/>
              </a:rPr>
              <a:t>What if?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634" y="930502"/>
            <a:ext cx="10077648" cy="56986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188"/>
            <a:ext cx="3641268" cy="643930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49" y="-836849"/>
            <a:ext cx="4979456" cy="880577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555168" y="326568"/>
            <a:ext cx="91276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.ui-countryselector input[type="radio"] + label ~ div.columns { overflow: hidden; float: none; position: absolute; clip: rect(0,0,0,0); width: 100%; height: 0; margin: 0; padding: 0; }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95" y="1751011"/>
            <a:ext cx="4010028" cy="4057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68" y="326568"/>
            <a:ext cx="91276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.ui-countryselector input[type="radio"] + label ~ div.columns { overflow: hidden; float: none; position: absolute; clip: rect(0,0,0,0); width: 100%; height: 0; margin: 0; padding: 0; }</a:t>
            </a:r>
          </a:p>
        </p:txBody>
      </p:sp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68" y="326568"/>
            <a:ext cx="912766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.ui-countryselector input[type="radio"] + label ~ div.columns { overflow: auto; } </a:t>
            </a:r>
          </a:p>
        </p:txBody>
      </p:sp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59" y="1189040"/>
            <a:ext cx="6972299" cy="51816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5168" y="326568"/>
            <a:ext cx="91276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.ui-countryselector input[type="radio"]:checked + label ~ div.columns { float: left; height: 384px; }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893853" y="1099337"/>
            <a:ext cx="7448766" cy="22467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Few bugs exists when starting out two years ago. </a:t>
            </a:r>
            <a:b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</a:b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CSS/Adjacent Selector – with early versions of Android (&lt;4.2) and iOS (7??) to a lesser degree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But all have disappeared.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893853" y="1099337"/>
            <a:ext cx="7448766" cy="4585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Few bugs exists when starting out two years ago. </a:t>
            </a:r>
            <a:b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</a:b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CSS/Adjacent Selector – with early versions of Android (&lt;4.2) and iOS (7??) to a lesser degree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But all have disappeared.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>
              <a:solidFill>
                <a:srgbClr val="000000"/>
              </a:solidFill>
              <a:uFillTx/>
              <a:latin typeface="Stratum2 Bold" pitchFamily="5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FF0000"/>
                </a:solidFill>
                <a:uFillTx/>
                <a:latin typeface="Stratum2 Bold" pitchFamily="50"/>
              </a:rPr>
              <a:t>Thankfully!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345914" y="308225"/>
            <a:ext cx="6277511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Test!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49" y="2024006"/>
            <a:ext cx="8895392" cy="507336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444" y="172437"/>
            <a:ext cx="9648355" cy="71816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Stratum2 Bold" pitchFamily="50"/>
              </a:rPr>
              <a:t>Memorial for Android 2.x testing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106201" y="2856219"/>
            <a:ext cx="1571945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JS</a:t>
            </a:r>
          </a:p>
        </p:txBody>
      </p:sp>
      <p:sp>
        <p:nvSpPr>
          <p:cNvPr id="3" name="TextBox 4"/>
          <p:cNvSpPr txBox="1"/>
          <p:nvPr/>
        </p:nvSpPr>
        <p:spPr>
          <a:xfrm>
            <a:off x="3840818" y="2856219"/>
            <a:ext cx="710625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/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4872517" y="2874480"/>
            <a:ext cx="2929847" cy="15696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600" b="0" i="0" u="none" strike="noStrike" kern="1200" cap="none" spc="0" baseline="0">
                <a:solidFill>
                  <a:srgbClr val="000000"/>
                </a:solidFill>
                <a:uFillTx/>
                <a:latin typeface="Stratum2 Bold" pitchFamily="50"/>
              </a:rPr>
              <a:t>ARIA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Stratum2 Bold" pitchFamily="50"/>
              </a:rPr>
              <a:t>WAI-ARIA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sz="2400" b="1">
                <a:latin typeface="Stratum2 Bold" pitchFamily="50"/>
              </a:rPr>
              <a:t>WAI-ARIA</a:t>
            </a:r>
            <a:r>
              <a:rPr lang="en-US" sz="2400">
                <a:latin typeface="Stratum2 Bold" pitchFamily="50"/>
              </a:rPr>
              <a:t> (</a:t>
            </a:r>
            <a:r>
              <a:rPr lang="en-US" sz="2400" i="1">
                <a:latin typeface="Stratum2 Bold" pitchFamily="50"/>
              </a:rPr>
              <a:t>Web Accessibility Initiative – Accessible Rich Internet Applications</a:t>
            </a:r>
            <a:r>
              <a:rPr lang="en-US" sz="2400">
                <a:latin typeface="Stratum2 Bold" pitchFamily="50"/>
              </a:rPr>
              <a:t>) is a technical specification published by the </a:t>
            </a:r>
            <a:r>
              <a:rPr lang="en-US" sz="2400">
                <a:latin typeface="Stratum2 Bold" pitchFamily="50"/>
                <a:hlinkClick r:id="rId3" tooltip="World Wide Web Consortium"/>
              </a:rPr>
              <a:t>World Wide Web Consortium</a:t>
            </a:r>
            <a:r>
              <a:rPr lang="en-US" sz="2400">
                <a:latin typeface="Stratum2 Bold" pitchFamily="50"/>
              </a:rPr>
              <a:t> (W3C) that specifies how to increase the </a:t>
            </a:r>
            <a:r>
              <a:rPr lang="en-US" sz="2400">
                <a:latin typeface="Stratum2 Bold" pitchFamily="50"/>
                <a:hlinkClick r:id="rId4" tooltip="Accessibility"/>
              </a:rPr>
              <a:t>accessibility</a:t>
            </a:r>
            <a:r>
              <a:rPr lang="en-US" sz="2400">
                <a:latin typeface="Stratum2 Bold" pitchFamily="50"/>
              </a:rPr>
              <a:t> of web pages, in particular, </a:t>
            </a:r>
            <a:r>
              <a:rPr lang="en-US" sz="2400">
                <a:latin typeface="Stratum2 Bold" pitchFamily="50"/>
                <a:hlinkClick r:id="rId5" tooltip="Dynamic content"/>
              </a:rPr>
              <a:t>dynamic content</a:t>
            </a:r>
            <a:r>
              <a:rPr lang="en-US" sz="2400">
                <a:latin typeface="Stratum2 Bold" pitchFamily="50"/>
              </a:rPr>
              <a:t> and </a:t>
            </a:r>
            <a:r>
              <a:rPr lang="en-US" sz="2400">
                <a:latin typeface="Stratum2 Bold" pitchFamily="50"/>
                <a:hlinkClick r:id="rId6" tooltip="Elements of graphical user interfaces"/>
              </a:rPr>
              <a:t>user interface components</a:t>
            </a:r>
            <a:r>
              <a:rPr lang="en-US" sz="2400">
                <a:latin typeface="Stratum2 Bold" pitchFamily="50"/>
              </a:rPr>
              <a:t> developed with </a:t>
            </a:r>
            <a:r>
              <a:rPr lang="en-US" sz="2400">
                <a:latin typeface="Stratum2 Bold" pitchFamily="50"/>
                <a:hlinkClick r:id="rId7" tooltip="Ajax (programming)"/>
              </a:rPr>
              <a:t>Ajax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8" tooltip="HTML"/>
              </a:rPr>
              <a:t>HTML</a:t>
            </a:r>
            <a:r>
              <a:rPr lang="en-US" sz="2400">
                <a:latin typeface="Stratum2 Bold" pitchFamily="50"/>
              </a:rPr>
              <a:t>, </a:t>
            </a:r>
            <a:r>
              <a:rPr lang="en-US" sz="2400">
                <a:latin typeface="Stratum2 Bold" pitchFamily="50"/>
                <a:hlinkClick r:id="rId9" tooltip="JavaScript"/>
              </a:rPr>
              <a:t>JavaScript</a:t>
            </a:r>
            <a:r>
              <a:rPr lang="en-US" sz="2400">
                <a:latin typeface="Stratum2 Bold" pitchFamily="50"/>
              </a:rPr>
              <a:t> and related technologies.</a:t>
            </a:r>
          </a:p>
          <a:p>
            <a:pPr lvl="0">
              <a:lnSpc>
                <a:spcPct val="150000"/>
              </a:lnSpc>
            </a:pPr>
            <a:r>
              <a:rPr lang="en-US" sz="2400" i="1">
                <a:latin typeface="Stratum2 Bold" pitchFamily="50"/>
              </a:rPr>
              <a:t>- Wikipedia (</a:t>
            </a:r>
            <a:r>
              <a:rPr lang="en-US" sz="2400" i="1">
                <a:latin typeface="Stratum2 Bold" pitchFamily="50"/>
                <a:hlinkClick r:id="rId10"/>
              </a:rPr>
              <a:t>https://en.wikipedia.org/wiki/WAI-ARIA</a:t>
            </a:r>
            <a:r>
              <a:rPr lang="en-US" sz="2400" i="1">
                <a:latin typeface="Stratum2 Bold" pitchFamily="50"/>
              </a:rPr>
              <a:t>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640458" y="3246632"/>
            <a:ext cx="419185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ARIA Landmark Roles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1623306" y="2188406"/>
            <a:ext cx="6554912" cy="3205538"/>
          </a:xfrm>
        </p:spPr>
        <p:txBody>
          <a:bodyPr/>
          <a:lstStyle/>
          <a:p>
            <a:pPr lvl="0"/>
            <a:r>
              <a:rPr lang="en-US">
                <a:latin typeface="Stratum2 Bold" pitchFamily="50"/>
              </a:rPr>
              <a:t>aria-live = [off, polite, assertive, rude]</a:t>
            </a:r>
          </a:p>
          <a:p>
            <a:pPr lvl="0"/>
            <a:endParaRPr lang="en-US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aria-describedby = [element id]</a:t>
            </a:r>
          </a:p>
          <a:p>
            <a:pPr lvl="0"/>
            <a:endParaRPr lang="en-US" b="1">
              <a:latin typeface="Stratum2 Bold" pitchFamily="50"/>
            </a:endParaRPr>
          </a:p>
          <a:p>
            <a:pPr lvl="0"/>
            <a:r>
              <a:rPr lang="en-US" b="1">
                <a:latin typeface="Stratum2 Bold" pitchFamily="50"/>
              </a:rPr>
              <a:t>aria-labelledby = [element id]</a:t>
            </a:r>
            <a:endParaRPr lang="en-US">
              <a:latin typeface="Stratum2 Bold" pitchFamily="50"/>
            </a:endParaRPr>
          </a:p>
          <a:p>
            <a:pPr lvl="0"/>
            <a:endParaRPr lang="en-US">
              <a:latin typeface="Stratum2 Bold" pitchFamily="5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0" y="0"/>
            <a:ext cx="8423397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0" y="0"/>
            <a:ext cx="8423388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0" y="0"/>
            <a:ext cx="8423388" cy="75596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57" y="0"/>
            <a:ext cx="8423397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95828" cy="68103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7602275" y="760186"/>
            <a:ext cx="2785728" cy="6565638"/>
          </a:xfrm>
          <a:prstGeom prst="rect">
            <a:avLst/>
          </a:prstGeom>
          <a:solidFill>
            <a:srgbClr val="5B9BD5">
              <a:alpha val="40000"/>
            </a:srgbClr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03" y="0"/>
            <a:ext cx="8423388" cy="75596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95828" cy="68103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4933508" y="3147236"/>
            <a:ext cx="6411434" cy="3019650"/>
          </a:xfrm>
          <a:prstGeom prst="rect">
            <a:avLst/>
          </a:prstGeom>
          <a:solidFill>
            <a:srgbClr val="5B9BD5">
              <a:alpha val="40000"/>
            </a:srgbClr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1726</Words>
  <Application>Microsoft Office PowerPoint</Application>
  <PresentationFormat>Custom</PresentationFormat>
  <Paragraphs>334</Paragraphs>
  <Slides>104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Andale Sans UI</vt:lpstr>
      <vt:lpstr>Calibri</vt:lpstr>
      <vt:lpstr>Tahoma</vt:lpstr>
      <vt:lpstr>Wingdings</vt:lpstr>
      <vt:lpstr>Stratum2 Medium</vt:lpstr>
      <vt:lpstr>Stratum2 Bold</vt:lpstr>
      <vt:lpstr>Times New Roman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Memorial for Android 2.x testing</vt:lpstr>
      <vt:lpstr>PowerPoint Presentation</vt:lpstr>
      <vt:lpstr>WAI-ARIA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Wilson</dc:creator>
  <cp:lastModifiedBy>Ivan Wilson</cp:lastModifiedBy>
  <cp:revision>80</cp:revision>
  <dcterms:created xsi:type="dcterms:W3CDTF">2009-04-16T11:32:32Z</dcterms:created>
  <dcterms:modified xsi:type="dcterms:W3CDTF">2016-09-16T15:07:17Z</dcterms:modified>
</cp:coreProperties>
</file>